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2"/>
  </p:notesMasterIdLst>
  <p:handoutMasterIdLst>
    <p:handoutMasterId r:id="rId33"/>
  </p:handoutMasterIdLst>
  <p:sldIdLst>
    <p:sldId id="274" r:id="rId3"/>
    <p:sldId id="276" r:id="rId4"/>
    <p:sldId id="422" r:id="rId5"/>
    <p:sldId id="353" r:id="rId6"/>
    <p:sldId id="395" r:id="rId7"/>
    <p:sldId id="421" r:id="rId8"/>
    <p:sldId id="397" r:id="rId9"/>
    <p:sldId id="398" r:id="rId10"/>
    <p:sldId id="399" r:id="rId11"/>
    <p:sldId id="400" r:id="rId12"/>
    <p:sldId id="401" r:id="rId13"/>
    <p:sldId id="402" r:id="rId14"/>
    <p:sldId id="403" r:id="rId15"/>
    <p:sldId id="405" r:id="rId16"/>
    <p:sldId id="406" r:id="rId17"/>
    <p:sldId id="407" r:id="rId18"/>
    <p:sldId id="408" r:id="rId19"/>
    <p:sldId id="409" r:id="rId20"/>
    <p:sldId id="410" r:id="rId21"/>
    <p:sldId id="411" r:id="rId22"/>
    <p:sldId id="412" r:id="rId23"/>
    <p:sldId id="413" r:id="rId24"/>
    <p:sldId id="414" r:id="rId25"/>
    <p:sldId id="415" r:id="rId26"/>
    <p:sldId id="416" r:id="rId27"/>
    <p:sldId id="417" r:id="rId28"/>
    <p:sldId id="424" r:id="rId29"/>
    <p:sldId id="419" r:id="rId30"/>
    <p:sldId id="420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21" autoAdjust="0"/>
    <p:restoredTop sz="94533" autoAdjust="0"/>
  </p:normalViewPr>
  <p:slideViewPr>
    <p:cSldViewPr>
      <p:cViewPr>
        <p:scale>
          <a:sx n="70" d="100"/>
          <a:sy n="70" d="100"/>
        </p:scale>
        <p:origin x="444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27-10-2014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27-10-2014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12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27-10-2014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27-10-2014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1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5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gif"/><Relationship Id="rId3" Type="http://schemas.openxmlformats.org/officeDocument/2006/relationships/hyperlink" Target="http://www.codecademy.com/en/tracks/htmlcss" TargetMode="External"/><Relationship Id="rId7" Type="http://schemas.openxmlformats.org/officeDocument/2006/relationships/hyperlink" Target="http://shop.oreilly.com/product/9780596806767.do" TargetMode="External"/><Relationship Id="rId2" Type="http://schemas.openxmlformats.org/officeDocument/2006/relationships/hyperlink" Target="https://developer.mozilla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hop.oreilly.com/product/9780596517748.do" TargetMode="External"/><Relationship Id="rId11" Type="http://schemas.openxmlformats.org/officeDocument/2006/relationships/image" Target="../media/image61.jpg"/><Relationship Id="rId5" Type="http://schemas.openxmlformats.org/officeDocument/2006/relationships/hyperlink" Target="http://shop.oreilly.com/product/9780596805531.do" TargetMode="External"/><Relationship Id="rId10" Type="http://schemas.openxmlformats.org/officeDocument/2006/relationships/image" Target="../media/image60.gif"/><Relationship Id="rId4" Type="http://schemas.openxmlformats.org/officeDocument/2006/relationships/hyperlink" Target="http://www.webplatform.org/" TargetMode="External"/><Relationship Id="rId9" Type="http://schemas.openxmlformats.org/officeDocument/2006/relationships/image" Target="../media/image59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71.png"/><Relationship Id="rId3" Type="http://schemas.openxmlformats.org/officeDocument/2006/relationships/hyperlink" Target="https://softuni.bg/courses/javascript-oop/" TargetMode="External"/><Relationship Id="rId7" Type="http://schemas.openxmlformats.org/officeDocument/2006/relationships/image" Target="../media/image68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70.png"/><Relationship Id="rId5" Type="http://schemas.openxmlformats.org/officeDocument/2006/relationships/image" Target="../media/image67.jpeg"/><Relationship Id="rId15" Type="http://schemas.openxmlformats.org/officeDocument/2006/relationships/image" Target="../media/image72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69.png"/><Relationship Id="rId14" Type="http://schemas.openxmlformats.org/officeDocument/2006/relationships/hyperlink" Target="http://www.softwaregroup-bg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79" TargetMode="Externa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7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softuni.bg/courses/javascript-ba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170612" y="1080338"/>
            <a:ext cx="53249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JavaScript OOP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170612" y="2286000"/>
            <a:ext cx="5324941" cy="699338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40902" y="3778269"/>
            <a:ext cx="7287510" cy="2241531"/>
          </a:xfrm>
          <a:ln>
            <a:solidFill>
              <a:schemeClr val="accent5">
                <a:lumMod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02" y="1143000"/>
            <a:ext cx="1994738" cy="199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7732799" cy="52296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Vladislav Karamfilov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Game </a:t>
            </a:r>
            <a:r>
              <a:rPr lang="en-US" sz="3200" dirty="0"/>
              <a:t>developer @ XS Software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graduate from the Software Academy (2013</a:t>
            </a:r>
            <a:r>
              <a:rPr lang="en-US" sz="3200" dirty="0" smtClean="0"/>
              <a:t>)	</a:t>
            </a:r>
          </a:p>
          <a:p>
            <a:pPr marL="304747" lvl="1" indent="-304747">
              <a:lnSpc>
                <a:spcPct val="100000"/>
              </a:lnSpc>
              <a:spcBef>
                <a:spcPts val="2400"/>
              </a:spcBef>
              <a:buClr>
                <a:srgbClr val="F2B254"/>
              </a:buClr>
              <a:buSzPct val="100000"/>
            </a:pP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</a:rPr>
              <a:t>Volunteer Trainers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Top students from SoftUni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Will teach workshops and advanced topics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8612" y="1447800"/>
            <a:ext cx="1905000" cy="228619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pic>
        <p:nvPicPr>
          <p:cNvPr id="6" name="Picture 5" title="Software University">
            <a:hlinkClick r:id="rId3" tooltip="Software University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b="7214"/>
          <a:stretch/>
        </p:blipFill>
        <p:spPr>
          <a:xfrm>
            <a:off x="9253625" y="4297200"/>
            <a:ext cx="1834974" cy="1570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89086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10+</a:t>
            </a:r>
            <a:r>
              <a:rPr lang="en-US" dirty="0" smtClean="0"/>
              <a:t> volunteer 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Developers from the software industry</a:t>
            </a:r>
          </a:p>
          <a:p>
            <a:pPr lvl="1"/>
            <a:r>
              <a:rPr lang="en-US" dirty="0" smtClean="0"/>
              <a:t>Scholarship students from SoftUni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4290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429001"/>
            <a:ext cx="4915045" cy="27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1303954"/>
            <a:ext cx="3116045" cy="1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4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89776"/>
            <a:ext cx="101115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JavaScript OOP: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</a:t>
            </a:r>
            <a:r>
              <a:rPr lang="en-US" dirty="0" smtClean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 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</a:t>
            </a:r>
            <a:r>
              <a:rPr lang="en-US" dirty="0" smtClean="0"/>
              <a:t>4 </a:t>
            </a:r>
            <a:r>
              <a:rPr lang="en-US" dirty="0" smtClean="0"/>
              <a:t>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4 </a:t>
            </a:r>
            <a:r>
              <a:rPr lang="en-US" dirty="0" smtClean="0"/>
              <a:t>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Schedule: </a:t>
            </a:r>
            <a:r>
              <a:rPr lang="en-US" dirty="0" smtClean="0"/>
              <a:t>Oct-</a:t>
            </a:r>
            <a:r>
              <a:rPr lang="en-GB" dirty="0" smtClean="0"/>
              <a:t>Nov </a:t>
            </a:r>
            <a:r>
              <a:rPr lang="en-US" dirty="0" smtClean="0"/>
              <a:t>2014</a:t>
            </a:r>
          </a:p>
          <a:p>
            <a:pPr>
              <a:lnSpc>
                <a:spcPct val="110000"/>
              </a:lnSpc>
            </a:pPr>
            <a:r>
              <a:rPr lang="en-US" dirty="0"/>
              <a:t>Exam dates: ~ </a:t>
            </a:r>
            <a:r>
              <a:rPr lang="en-US" dirty="0" smtClean="0"/>
              <a:t>12-14 November 2014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JavaScript OOP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1364998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3505200"/>
            <a:ext cx="3697855" cy="205790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572000"/>
            <a:ext cx="7185872" cy="820600"/>
          </a:xfrm>
        </p:spPr>
        <p:txBody>
          <a:bodyPr/>
          <a:lstStyle/>
          <a:p>
            <a:r>
              <a:rPr lang="en-US" dirty="0" smtClean="0"/>
              <a:t>JavaScript OOP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“JavaScript OOP”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880" y="4207984"/>
            <a:ext cx="3044332" cy="20107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86972" y="4207564"/>
            <a:ext cx="2817440" cy="19979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problems for 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hours</a:t>
            </a:r>
          </a:p>
          <a:p>
            <a:pPr lvl="1"/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You are given a simple project skeleton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Implement</a:t>
            </a: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missing functionality properly</a:t>
            </a:r>
          </a:p>
          <a:p>
            <a:pPr lvl="1"/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Your project should be written in JavaScript</a:t>
            </a:r>
          </a:p>
          <a:p>
            <a:pPr lvl="1"/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Your project should correctly follow principles of high-quality code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programming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Automated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judge system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gives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50%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of the total exam score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The other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50%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come from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code review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by the SoftUni team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OOP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18294" y="1447800"/>
            <a:ext cx="2748118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1-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032" y="3546475"/>
            <a:ext cx="2441576" cy="2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3429000"/>
            <a:ext cx="2676526" cy="267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yG-zPuNuVow/UC1sInLEyVI/AAAAAAAAACc/3Apwctm139Q/s1600/c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495800"/>
            <a:ext cx="2374399" cy="1780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lipartbest.com/download?clipart=bcyrERxc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53" y="1535370"/>
            <a:ext cx="2290916" cy="23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JavaScript OOP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35024" y="1918834"/>
            <a:ext cx="105156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https://softuni.bg/trainings/coursesinstances/details/10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OOP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/>
              <a:t>Mozilla Development Network (MDN)</a:t>
            </a:r>
            <a:endParaRPr lang="en-US" sz="3200" dirty="0"/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 smtClean="0">
                <a:hlinkClick r:id="rId2"/>
              </a:rPr>
              <a:t>https://developer.mozilla.org</a:t>
            </a:r>
            <a:endParaRPr lang="en-US" sz="3000" dirty="0" smtClean="0">
              <a:hlinkClick r:id="rId3"/>
            </a:endParaRPr>
          </a:p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/>
              <a:t>Web Platform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 smtClean="0">
                <a:hlinkClick r:id="rId4"/>
              </a:rPr>
              <a:t>http://www.webplatform.org</a:t>
            </a:r>
            <a:endParaRPr lang="en-US" sz="3000" dirty="0" smtClean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dirty="0" smtClean="0"/>
              <a:t>JavaScript Books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 smtClean="0">
                <a:hlinkClick r:id="rId5"/>
              </a:rPr>
              <a:t>JavaScript: The Definitive Guide</a:t>
            </a:r>
            <a:endParaRPr lang="en-US" dirty="0" smtClean="0"/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 smtClean="0">
                <a:hlinkClick r:id="rId6"/>
              </a:rPr>
              <a:t>JavaScript: The Good Parts</a:t>
            </a:r>
            <a:endParaRPr lang="en-US" dirty="0" smtClean="0"/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 smtClean="0">
                <a:hlinkClick r:id="rId7"/>
              </a:rPr>
              <a:t>JavaScript Patterns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Resources</a:t>
            </a:r>
            <a:endParaRPr lang="en-US" dirty="0"/>
          </a:p>
        </p:txBody>
      </p:sp>
      <p:pic>
        <p:nvPicPr>
          <p:cNvPr id="2050" name="Picture 2" descr="Activate Your Web Pages">
            <a:hlinkClick r:id="rId5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2" y="4309018"/>
            <a:ext cx="1595426" cy="209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earthing the Excellence in JavaScript">
            <a:hlinkClick r:id="rId6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845" y="4309019"/>
            <a:ext cx="1595425" cy="209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277" y="4313303"/>
            <a:ext cx="1592157" cy="2087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02" y="1254060"/>
            <a:ext cx="4066032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Microsoft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Visual Studio 2013 </a:t>
            </a:r>
            <a:r>
              <a:rPr lang="en-US" dirty="0" smtClean="0"/>
              <a:t>or Visual Studio Express 2013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WebStorm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Sublime Text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Komodo IDE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  <p:pic>
        <p:nvPicPr>
          <p:cNvPr id="4098" name="Picture 2" descr="http://www.awebstudio.com/wp-content/uploads/tools-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17" y="2698048"/>
            <a:ext cx="2476500" cy="2476500"/>
          </a:xfrm>
          <a:prstGeom prst="roundRect">
            <a:avLst>
              <a:gd name="adj" fmla="val 215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2.bp.blogspot.com/-GU9uyq5JF-g/UkP9UlsSiAI/AAAAAAAAATU/oFVLcdB5ZFI/s1600/text_icon_v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963" y="3692528"/>
            <a:ext cx="20193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</a:t>
            </a:r>
            <a:r>
              <a:rPr lang="bg-BG" sz="3200" dirty="0" smtClean="0"/>
              <a:t>"</a:t>
            </a:r>
            <a:r>
              <a:rPr lang="en-US" sz="3200" dirty="0" smtClean="0"/>
              <a:t>JavaScript </a:t>
            </a:r>
            <a:r>
              <a:rPr lang="en-US" sz="3200" dirty="0" smtClean="0"/>
              <a:t>OOP" course teaches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How to simulate OOP in JavaScript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Advanced functions, OOP, </a:t>
            </a:r>
            <a:r>
              <a:rPr lang="en-US" sz="3000" dirty="0" smtClean="0"/>
              <a:t>inheritance,</a:t>
            </a:r>
            <a:br>
              <a:rPr lang="en-US" sz="3000" dirty="0" smtClean="0"/>
            </a:br>
            <a:r>
              <a:rPr lang="en-US" sz="3000" dirty="0" smtClean="0"/>
              <a:t>design patterns</a:t>
            </a:r>
            <a:r>
              <a:rPr lang="en-US" sz="3000" dirty="0" smtClean="0"/>
              <a:t>, RequireJS, best practices</a:t>
            </a:r>
          </a:p>
          <a:p>
            <a:pPr>
              <a:lnSpc>
                <a:spcPct val="100000"/>
              </a:lnSpc>
            </a:pPr>
            <a:r>
              <a:rPr lang="en-US" sz="3400" dirty="0" smtClean="0"/>
              <a:t>Practical exam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Automated judge system + code review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520" y="1407604"/>
            <a:ext cx="2783396" cy="2783396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572000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OOP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https://softuni.bg/courses/javascript-oop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 smtClean="0"/>
              <a:t>JavaScript </a:t>
            </a:r>
            <a:r>
              <a:rPr lang="en-US" smtClean="0"/>
              <a:t>Object-Oriented Programming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9378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“</a:t>
            </a:r>
            <a:r>
              <a:rPr lang="en-US" sz="2000" dirty="0" smtClean="0">
                <a:hlinkClick r:id="rId5"/>
              </a:rPr>
              <a:t>JavaScript 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smtClean="0"/>
              <a:t>#2 </a:t>
            </a:r>
            <a:r>
              <a:rPr lang="en-US" dirty="0" smtClean="0"/>
              <a:t>at the Software University</a:t>
            </a:r>
            <a:endParaRPr lang="en-US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398326" y="1676400"/>
            <a:ext cx="11380090" cy="2819400"/>
            <a:chOff x="581722" y="1295400"/>
            <a:chExt cx="8713090" cy="2200508"/>
          </a:xfrm>
        </p:grpSpPr>
        <p:sp>
          <p:nvSpPr>
            <p:cNvPr id="25" name="TextBox 24"/>
            <p:cNvSpPr txBox="1"/>
            <p:nvPr/>
          </p:nvSpPr>
          <p:spPr>
            <a:xfrm>
              <a:off x="690990" y="1807533"/>
              <a:ext cx="3192104" cy="79914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 smtClean="0"/>
                <a:t>Object-Oriented Programming</a:t>
              </a:r>
              <a:endParaRPr lang="bg-BG" sz="2200" dirty="0" smtClean="0"/>
            </a:p>
            <a:p>
              <a:r>
                <a:rPr lang="en-US" sz="1800" dirty="0" smtClean="0"/>
                <a:t>11 times</a:t>
              </a:r>
              <a:r>
                <a:rPr lang="bg-BG" sz="1800" dirty="0" smtClean="0"/>
                <a:t> + </a:t>
              </a:r>
              <a:r>
                <a:rPr lang="en-US" sz="1800" dirty="0" smtClean="0"/>
                <a:t>TW + exam</a:t>
              </a:r>
              <a:endParaRPr lang="bg-BG" sz="1800" dirty="0" smtClean="0"/>
            </a:p>
            <a:p>
              <a:r>
                <a:rPr lang="en-US" sz="1800" dirty="0" smtClean="0"/>
                <a:t>6</a:t>
              </a:r>
              <a:r>
                <a:rPr lang="bg-BG" sz="1800" dirty="0" smtClean="0"/>
                <a:t> </a:t>
              </a:r>
              <a:r>
                <a:rPr lang="en-US" sz="1800" dirty="0"/>
                <a:t>weeks</a:t>
              </a:r>
              <a:r>
                <a:rPr lang="bg-BG" sz="1800" dirty="0"/>
                <a:t> * 2 </a:t>
              </a:r>
              <a:r>
                <a:rPr lang="en-US" sz="1800" dirty="0"/>
                <a:t>times</a:t>
              </a:r>
              <a:endParaRPr lang="bg-BG" sz="1800" dirty="0"/>
            </a:p>
            <a:p>
              <a:endParaRPr lang="en-US" sz="1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494827" y="1805864"/>
              <a:ext cx="2125430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 smtClean="0"/>
                <a:t>JavaScript Applications</a:t>
              </a:r>
              <a:endParaRPr lang="bg-BG" sz="2200" dirty="0"/>
            </a:p>
            <a:p>
              <a:r>
                <a:rPr lang="en-GB" sz="1800" dirty="0" smtClean="0"/>
                <a:t>6</a:t>
              </a:r>
              <a:r>
                <a:rPr lang="en-US" sz="1800" dirty="0" smtClean="0"/>
                <a:t> </a:t>
              </a:r>
              <a:r>
                <a:rPr lang="en-US" sz="1800" dirty="0"/>
                <a:t>times</a:t>
              </a:r>
              <a:r>
                <a:rPr lang="bg-BG" sz="1800" dirty="0"/>
                <a:t> + </a:t>
              </a:r>
              <a:r>
                <a:rPr lang="en-US" sz="1800" dirty="0" smtClean="0"/>
                <a:t>TW + exam</a:t>
              </a:r>
              <a:endParaRPr lang="bg-BG" sz="1800" dirty="0"/>
            </a:p>
            <a:p>
              <a:r>
                <a:rPr lang="en-GB" sz="1800" dirty="0" smtClean="0"/>
                <a:t>4</a:t>
              </a:r>
              <a:r>
                <a:rPr lang="bg-BG" sz="1800" dirty="0" smtClean="0"/>
                <a:t> </a:t>
              </a:r>
              <a:r>
                <a:rPr lang="en-US" sz="1800" dirty="0"/>
                <a:t>weeks</a:t>
              </a:r>
              <a:r>
                <a:rPr lang="bg-BG" sz="1800" dirty="0"/>
                <a:t> * 2 </a:t>
              </a:r>
              <a:r>
                <a:rPr lang="en-US" sz="1800" dirty="0"/>
                <a:t>times</a:t>
              </a:r>
              <a:endParaRPr lang="bg-BG" sz="1800" dirty="0"/>
            </a:p>
            <a:p>
              <a:endParaRPr lang="en-US" sz="1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901110" y="1805864"/>
              <a:ext cx="1577172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>
                  <a:solidFill>
                    <a:srgbClr val="F0A22E"/>
                  </a:solidFill>
                </a:rPr>
                <a:t>JavaScript </a:t>
              </a:r>
              <a:r>
                <a:rPr lang="en-US" sz="2200" b="1" dirty="0" smtClean="0">
                  <a:solidFill>
                    <a:srgbClr val="F0A22E"/>
                  </a:solidFill>
                </a:rPr>
                <a:t>OOP</a:t>
              </a:r>
              <a:endParaRPr lang="bg-BG" sz="2200" b="1" dirty="0">
                <a:solidFill>
                  <a:srgbClr val="F0A22E"/>
                </a:solidFill>
              </a:endParaRPr>
            </a:p>
            <a:p>
              <a:r>
                <a:rPr lang="bg-BG" sz="1600" b="1" dirty="0">
                  <a:solidFill>
                    <a:srgbClr val="F0A22E"/>
                  </a:solidFill>
                </a:rPr>
                <a:t>5</a:t>
              </a:r>
              <a:r>
                <a:rPr lang="en-US" sz="1600" b="1" dirty="0">
                  <a:solidFill>
                    <a:srgbClr val="F0A22E"/>
                  </a:solidFill>
                </a:rPr>
                <a:t> times</a:t>
              </a:r>
              <a:r>
                <a:rPr lang="bg-BG" sz="1600" b="1" dirty="0">
                  <a:solidFill>
                    <a:srgbClr val="F0A22E"/>
                  </a:solidFill>
                </a:rPr>
                <a:t> </a:t>
              </a:r>
              <a:r>
                <a:rPr lang="en-US" sz="1600" b="1" dirty="0" smtClean="0">
                  <a:solidFill>
                    <a:srgbClr val="F0A22E"/>
                  </a:solidFill>
                </a:rPr>
                <a:t>+ exam</a:t>
              </a:r>
              <a:endParaRPr lang="bg-BG" sz="1600" b="1" dirty="0">
                <a:solidFill>
                  <a:srgbClr val="F0A22E"/>
                </a:solidFill>
              </a:endParaRPr>
            </a:p>
            <a:p>
              <a:r>
                <a:rPr lang="en-GB" sz="1600" b="1" dirty="0" smtClean="0">
                  <a:solidFill>
                    <a:srgbClr val="F0A22E"/>
                  </a:solidFill>
                </a:rPr>
                <a:t>3</a:t>
              </a:r>
              <a:r>
                <a:rPr lang="bg-BG" sz="1600" b="1" dirty="0" smtClean="0">
                  <a:solidFill>
                    <a:srgbClr val="F0A22E"/>
                  </a:solidFill>
                </a:rPr>
                <a:t> </a:t>
              </a:r>
              <a:r>
                <a:rPr lang="en-US" sz="1600" b="1" dirty="0">
                  <a:solidFill>
                    <a:srgbClr val="F0A22E"/>
                  </a:solidFill>
                </a:rPr>
                <a:t>weeks</a:t>
              </a:r>
              <a:r>
                <a:rPr lang="bg-BG" sz="1600" b="1" dirty="0">
                  <a:solidFill>
                    <a:srgbClr val="F0A22E"/>
                  </a:solidFill>
                </a:rPr>
                <a:t> * 2 </a:t>
              </a:r>
              <a:r>
                <a:rPr lang="en-US" sz="1600" b="1" dirty="0">
                  <a:solidFill>
                    <a:srgbClr val="F0A22E"/>
                  </a:solidFill>
                </a:rPr>
                <a:t>times</a:t>
              </a:r>
              <a:endParaRPr lang="bg-BG" sz="1600" b="1" dirty="0">
                <a:solidFill>
                  <a:srgbClr val="F0A22E"/>
                </a:solidFill>
              </a:endParaRPr>
            </a:p>
            <a:p>
              <a:endParaRPr lang="en-US" sz="1700" dirty="0">
                <a:solidFill>
                  <a:srgbClr val="F0A22E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0990" y="2703798"/>
              <a:ext cx="8497060" cy="79211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 smtClean="0"/>
                <a:t>High-Quality Code</a:t>
              </a:r>
              <a:endParaRPr lang="bg-BG" sz="2200" dirty="0"/>
            </a:p>
            <a:p>
              <a:r>
                <a:rPr lang="en-US" sz="1800" dirty="0" smtClean="0"/>
                <a:t>16 </a:t>
              </a:r>
              <a:r>
                <a:rPr lang="en-US" sz="1800" dirty="0"/>
                <a:t>times</a:t>
              </a:r>
              <a:r>
                <a:rPr lang="bg-BG" sz="1800" dirty="0"/>
                <a:t> + </a:t>
              </a:r>
              <a:r>
                <a:rPr lang="en-US" sz="1800" dirty="0" smtClean="0"/>
                <a:t>team work project (TW) + Exam</a:t>
              </a:r>
              <a:endParaRPr lang="bg-BG" sz="1800" dirty="0"/>
            </a:p>
            <a:p>
              <a:r>
                <a:rPr lang="bg-BG" sz="1800" dirty="0"/>
                <a:t>1</a:t>
              </a:r>
              <a:r>
                <a:rPr lang="en-US" sz="1800" dirty="0"/>
                <a:t>6</a:t>
              </a:r>
              <a:r>
                <a:rPr lang="bg-BG" sz="1800" dirty="0"/>
                <a:t> </a:t>
              </a:r>
              <a:r>
                <a:rPr lang="en-US" sz="1800" dirty="0"/>
                <a:t>weeks</a:t>
              </a:r>
              <a:r>
                <a:rPr lang="bg-BG" sz="1800" dirty="0"/>
                <a:t> * </a:t>
              </a:r>
              <a:r>
                <a:rPr lang="en-US" sz="1800" dirty="0" smtClean="0"/>
                <a:t>1</a:t>
              </a:r>
              <a:r>
                <a:rPr lang="bg-BG" sz="1800" dirty="0" smtClean="0"/>
                <a:t> </a:t>
              </a:r>
              <a:r>
                <a:rPr lang="en-US" sz="1800" dirty="0"/>
                <a:t>times</a:t>
              </a:r>
              <a:endParaRPr lang="bg-BG" sz="1800" dirty="0"/>
            </a:p>
            <a:p>
              <a:endParaRPr lang="en-US" sz="1800" dirty="0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81722" y="1295400"/>
              <a:ext cx="8713090" cy="304800"/>
              <a:chOff x="251520" y="760440"/>
              <a:chExt cx="8713090" cy="304800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>
                <a:off x="251520" y="908650"/>
                <a:ext cx="8713090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6732420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8857848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620994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8332984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  <p:pic>
        <p:nvPicPr>
          <p:cNvPr id="1029" name="Picture 5" descr="C:\Documents\Courses\OOP\OOP Images\jquery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7078">
            <a:off x="5990276" y="4921706"/>
            <a:ext cx="3824287" cy="1438904"/>
          </a:xfrm>
          <a:prstGeom prst="roundRect">
            <a:avLst>
              <a:gd name="adj" fmla="val 1225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Documents\Courses\OOP\OOP Images\OOP-in-J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307" y="5065243"/>
            <a:ext cx="1324505" cy="132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Documents\Courses\OOP\OOP Images\Java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22396">
            <a:off x="2457996" y="4657519"/>
            <a:ext cx="1967279" cy="196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Documents\Courses\OOP\OOP Images\csharp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4723770"/>
            <a:ext cx="15811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C:\Documents\Courses\OOP\OOP Images\content_qualit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34806">
            <a:off x="9413117" y="4085318"/>
            <a:ext cx="1886680" cy="1548650"/>
          </a:xfrm>
          <a:prstGeom prst="rect">
            <a:avLst/>
          </a:prstGeom>
          <a:noFill/>
          <a:effectLst>
            <a:glow rad="63500">
              <a:schemeClr val="bg1">
                <a:alpha val="7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9614824" y="2329034"/>
            <a:ext cx="2034363" cy="1025909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2200" dirty="0" smtClean="0"/>
              <a:t>AngularJS</a:t>
            </a:r>
            <a:endParaRPr lang="bg-BG" sz="2200" dirty="0"/>
          </a:p>
          <a:p>
            <a:r>
              <a:rPr lang="en-GB" sz="1600" dirty="0" smtClean="0"/>
              <a:t>4</a:t>
            </a:r>
            <a:r>
              <a:rPr lang="en-US" sz="1600" dirty="0" smtClean="0"/>
              <a:t> </a:t>
            </a:r>
            <a:r>
              <a:rPr lang="en-US" sz="1600" dirty="0"/>
              <a:t>times</a:t>
            </a:r>
            <a:r>
              <a:rPr lang="bg-BG" sz="1600" dirty="0"/>
              <a:t> + </a:t>
            </a:r>
            <a:r>
              <a:rPr lang="en-GB" sz="1600" dirty="0" smtClean="0"/>
              <a:t>project</a:t>
            </a:r>
            <a:endParaRPr lang="bg-BG" sz="1600" dirty="0"/>
          </a:p>
          <a:p>
            <a:r>
              <a:rPr lang="bg-BG" sz="1600" dirty="0"/>
              <a:t>3 </a:t>
            </a:r>
            <a:r>
              <a:rPr lang="en-US" sz="1600" dirty="0"/>
              <a:t>weeks</a:t>
            </a:r>
            <a:r>
              <a:rPr lang="bg-BG" sz="1600" dirty="0"/>
              <a:t> * 2 </a:t>
            </a:r>
            <a:r>
              <a:rPr lang="en-US" sz="1600" dirty="0"/>
              <a:t>times</a:t>
            </a:r>
            <a:endParaRPr lang="bg-BG" sz="16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526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7493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JavaScript OOP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560144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2" y="914400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Course Introduction </a:t>
            </a:r>
            <a:r>
              <a:rPr lang="en-US" sz="2600" dirty="0" smtClean="0"/>
              <a:t>– </a:t>
            </a:r>
            <a:r>
              <a:rPr lang="en-US" sz="2600" dirty="0" smtClean="0"/>
              <a:t>course program, exams, trainers, evaluation, resources</a:t>
            </a:r>
            <a:endParaRPr lang="en-US" sz="26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Functions and Function Expressions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advanced functions, IIFE, scopes, closures, modules</a:t>
            </a: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OOP </a:t>
            </a: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in JavaScript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OOP, inheritance, objects, prototypes, function constructor, this, prototype chain, OOP frameworks</a:t>
            </a:r>
            <a:endParaRPr lang="en-US" sz="26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JS Design Patterns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module, revealing module, revealing prototype patterns</a:t>
            </a:r>
            <a:endParaRPr lang="en-US" sz="26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RequireJS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AMD, RequireJS, defining modules, defining dependent modules</a:t>
            </a:r>
            <a:endParaRPr lang="en-US" sz="26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Exception </a:t>
            </a: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Handling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try-catch, throwing exceptions, custom exceptions</a:t>
            </a:r>
            <a:endParaRPr lang="en-US" sz="26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JS </a:t>
            </a: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Best Practices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naming, scoping, this, variables, strict mode</a:t>
            </a:r>
            <a:endParaRPr lang="en-US" sz="26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Exam </a:t>
            </a: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Preparation</a:t>
            </a:r>
            <a:endParaRPr lang="en-US" sz="26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Practical </a:t>
            </a: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Exam</a:t>
            </a:r>
            <a:endParaRPr lang="en-US" sz="26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JavaScript OOP – Course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962807" y="5737745"/>
            <a:ext cx="2638411" cy="763372"/>
            <a:chOff x="7704212" y="5816241"/>
            <a:chExt cx="3064915" cy="905238"/>
          </a:xfrm>
        </p:grpSpPr>
        <p:pic>
          <p:nvPicPr>
            <p:cNvPr id="1026" name="Picture 2" descr="http://cdn.onextrapixel.com/wp-content/uploads/2012/09/js-cover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0689" y="5816241"/>
              <a:ext cx="1458438" cy="905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coderwall-assets-0.s3.amazonaws.com/uploads/picture/file/640/angry-must-resist-l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4212" y="5816241"/>
              <a:ext cx="1606477" cy="905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JavaScript OOP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"</a:t>
            </a:r>
            <a:r>
              <a:rPr lang="en-GB" dirty="0" smtClean="0"/>
              <a:t>JavaScript</a:t>
            </a:r>
            <a:r>
              <a:rPr lang="en-US" dirty="0" smtClean="0"/>
              <a:t> Basics"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softuni.bg/courses/javascript-basics</a:t>
            </a:r>
            <a:endParaRPr lang="en-US" dirty="0" smtClean="0"/>
          </a:p>
          <a:p>
            <a:pPr lvl="1"/>
            <a:r>
              <a:rPr lang="en-US" dirty="0" smtClean="0"/>
              <a:t>The course is for beginners, but requires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11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205" y="4168303"/>
            <a:ext cx="2023976" cy="202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9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412" y="16290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5954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8875799" cy="5426076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Teodor Kurtev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Software engineer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graduate from the Software Academy (2013)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Vladimir Georgiev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Software </a:t>
            </a:r>
            <a:r>
              <a:rPr lang="en-US" dirty="0" smtClean="0"/>
              <a:t>engineer and Trainer @ </a:t>
            </a:r>
            <a:r>
              <a:rPr lang="en-US" dirty="0"/>
              <a:t>Software University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graduate from the Software Academy (2013)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1026" name="Picture 2" descr="https://fbcdn-sphotos-d-a.akamaihd.net/hphotos-ak-prn2/t1.0-9/1601302_430828413687624_1150512125_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56019" y="1389562"/>
            <a:ext cx="1691393" cy="225519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012" y="4038601"/>
            <a:ext cx="1691394" cy="227583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16790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1091</Words>
  <Application>Microsoft Office PowerPoint</Application>
  <PresentationFormat>Custom</PresentationFormat>
  <Paragraphs>232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SoftUni 16x9</vt:lpstr>
      <vt:lpstr>JavaScript OOP</vt:lpstr>
      <vt:lpstr>Table of Contents</vt:lpstr>
      <vt:lpstr>Level #2 at the Software University</vt:lpstr>
      <vt:lpstr>JavaScript OOP</vt:lpstr>
      <vt:lpstr>JavaScript OOP – Course Program</vt:lpstr>
      <vt:lpstr>Warning: Not for Absolute Beginners</vt:lpstr>
      <vt:lpstr>The Trainers Team</vt:lpstr>
      <vt:lpstr>Trainers Team</vt:lpstr>
      <vt:lpstr>Trainers Team (2)</vt:lpstr>
      <vt:lpstr>Trainers Team (2)</vt:lpstr>
      <vt:lpstr>Volunteer Teaching Assistants</vt:lpstr>
      <vt:lpstr>JavaScript OOP: More Details </vt:lpstr>
      <vt:lpstr>Training Duration – JavaScript OOP</vt:lpstr>
      <vt:lpstr>Why English?</vt:lpstr>
      <vt:lpstr>JavaScript OOP</vt:lpstr>
      <vt:lpstr>Scoring System for the “JavaScript OOP”</vt:lpstr>
      <vt:lpstr>JavaScript OOP Exam</vt:lpstr>
      <vt:lpstr>Homework Assignments</vt:lpstr>
      <vt:lpstr>Homework Peer Reviews</vt:lpstr>
      <vt:lpstr>Resources</vt:lpstr>
      <vt:lpstr>Course Web Site &amp; Forums</vt:lpstr>
      <vt:lpstr>JavaScript OOP Slides and Videos</vt:lpstr>
      <vt:lpstr>JavaScript Resources</vt:lpstr>
      <vt:lpstr>Software University Learning System (SULS)</vt:lpstr>
      <vt:lpstr>Recommended Software</vt:lpstr>
      <vt:lpstr>Summary</vt:lpstr>
      <vt:lpstr>JavaScript Object-Oriented Programming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OOP - Course Introduction</dc:title>
  <dc:subject>Software Development Course</dc:subject>
  <dc:creator/>
  <cp:keywords>JavaScript, JS, programming, SoftUni, Software University, programming, software development, software engineering, course, Web development, OOP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2014-10-27T13:26:02Z</dcterms:modified>
  <cp:category>JavaScript, JS, 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